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7" r:id="rId3"/>
    <p:sldId id="268" r:id="rId4"/>
    <p:sldId id="269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A2E9C-60AA-4A6B-A6B8-0944049644A0}" v="11" dt="2021-04-02T22:26:51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augh, Matthew E." userId="S::robinaum@my.erau.edu::d59996df-6a36-4206-a5ed-7d003615d5bd" providerId="AD" clId="Web-{1B1A2E9C-60AA-4A6B-A6B8-0944049644A0}"/>
    <pc:docChg chg="modSld">
      <pc:chgData name="Robinaugh, Matthew E." userId="S::robinaum@my.erau.edu::d59996df-6a36-4206-a5ed-7d003615d5bd" providerId="AD" clId="Web-{1B1A2E9C-60AA-4A6B-A6B8-0944049644A0}" dt="2021-04-02T22:26:51.701" v="9" actId="1076"/>
      <pc:docMkLst>
        <pc:docMk/>
      </pc:docMkLst>
      <pc:sldChg chg="addSp delSp modSp">
        <pc:chgData name="Robinaugh, Matthew E." userId="S::robinaum@my.erau.edu::d59996df-6a36-4206-a5ed-7d003615d5bd" providerId="AD" clId="Web-{1B1A2E9C-60AA-4A6B-A6B8-0944049644A0}" dt="2021-04-02T22:26:51.701" v="9" actId="1076"/>
        <pc:sldMkLst>
          <pc:docMk/>
          <pc:sldMk cId="3710037643" sldId="270"/>
        </pc:sldMkLst>
        <pc:spChg chg="del">
          <ac:chgData name="Robinaugh, Matthew E." userId="S::robinaum@my.erau.edu::d59996df-6a36-4206-a5ed-7d003615d5bd" providerId="AD" clId="Web-{1B1A2E9C-60AA-4A6B-A6B8-0944049644A0}" dt="2021-04-02T22:26:22.652" v="0"/>
          <ac:spMkLst>
            <pc:docMk/>
            <pc:sldMk cId="3710037643" sldId="270"/>
            <ac:spMk id="6" creationId="{C7816665-2186-467B-A545-F0BF2A77544D}"/>
          </ac:spMkLst>
        </pc:spChg>
        <pc:picChg chg="add mod modCrop">
          <ac:chgData name="Robinaugh, Matthew E." userId="S::robinaum@my.erau.edu::d59996df-6a36-4206-a5ed-7d003615d5bd" providerId="AD" clId="Web-{1B1A2E9C-60AA-4A6B-A6B8-0944049644A0}" dt="2021-04-02T22:26:51.701" v="9" actId="1076"/>
          <ac:picMkLst>
            <pc:docMk/>
            <pc:sldMk cId="3710037643" sldId="270"/>
            <ac:picMk id="8" creationId="{AD53480A-EB99-4F9C-B8E5-F7193B73FE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59233-6E4A-4AFB-834C-D398291FEB09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67351-E04B-4102-9D88-EE3F43AC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7351-E04B-4102-9D88-EE3F43ACAB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CCB-3E54-4E91-AD27-1A3FE44A601B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25CF-210E-4694-9DEA-F216EBDAE558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0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EBF8-64BF-460D-B1A7-9EECE22BD2F4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7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4354-287B-47BF-929A-DD4F436AF4CC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3D0E-F9E1-4251-85D2-4DC0B874DE32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FE91-6CDE-4011-86CB-908996145B50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EAAD-357D-4776-A2D7-D51DB74A4554}" type="datetime1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CC9B-9213-49E1-9A4C-489AC91A74C3}" type="datetime1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5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9EFE-9B64-4C5A-A656-76669322CE0B}" type="datetime1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DF4B-2808-4C0B-8DB6-A29E95569567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8814-3368-436D-A2FA-4B2594C5E42B}" type="datetime1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9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26D3-BB78-4692-A1FE-6840ACC2E042}" type="datetime1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DF3E-90AC-4D99-BA1E-67D21204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80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6E68-7283-4959-8BF8-01486BD4D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Spacecraft Attitude Control Implementation and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22511-4F10-4CE0-8CF5-7C4E2FC74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2584"/>
            <a:ext cx="9234196" cy="200566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Matthew Robinaugh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Mentor: Dr. Bradley Wall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Embry-Riddle Aeronautical University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Arizona Space Grant Symposium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4/17/2021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8CAB0-74A4-4B49-98ED-9E762D97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659" y="6409323"/>
            <a:ext cx="2743200" cy="365125"/>
          </a:xfrm>
        </p:spPr>
        <p:txBody>
          <a:bodyPr/>
          <a:lstStyle/>
          <a:p>
            <a:fld id="{75FDDF3E-90AC-4D99-BA1E-67D21204591A}" type="slidenum">
              <a:rPr lang="en-US" sz="2000" smtClean="0">
                <a:latin typeface="Franklin Gothic Medium Cond" panose="020B0606030402020204" pitchFamily="34" charset="0"/>
              </a:rPr>
              <a:t>1</a:t>
            </a:fld>
            <a:endParaRPr lang="en-US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3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667C-D7F8-445D-92EC-7C8D3C6D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Problem Addressed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0DE9-DA7B-4984-9896-A8027607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One dimensional attitude control</a:t>
            </a:r>
          </a:p>
          <a:p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Content Placeholder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747E5FD-3199-4335-B1CB-F9852293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82" y="5428569"/>
            <a:ext cx="992931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BC8BB-FFB1-4074-844A-F4F178FCEF82}"/>
              </a:ext>
            </a:extLst>
          </p:cNvPr>
          <p:cNvPicPr/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79" y="5428569"/>
            <a:ext cx="1359841" cy="1325563"/>
          </a:xfrm>
          <a:prstGeom prst="rect">
            <a:avLst/>
          </a:prstGeom>
        </p:spPr>
      </p:pic>
      <p:pic>
        <p:nvPicPr>
          <p:cNvPr id="1026" name="Picture 2" descr="Characteristics of the Soyuz attitude control system">
            <a:extLst>
              <a:ext uri="{FF2B5EF4-FFF2-40B4-BE49-F238E27FC236}">
                <a16:creationId xmlns:a16="http://schemas.microsoft.com/office/drawing/2014/main" id="{8B8837A9-FA48-4881-BF32-CD70A26E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96" y="1847850"/>
            <a:ext cx="37909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71A1D-596C-4540-BF70-9D8FA1D76493}"/>
              </a:ext>
            </a:extLst>
          </p:cNvPr>
          <p:cNvSpPr txBox="1"/>
          <p:nvPr/>
        </p:nvSpPr>
        <p:spPr>
          <a:xfrm>
            <a:off x="7346396" y="5006587"/>
            <a:ext cx="3760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Franklin Gothic Medium Cond" panose="020B0606030402020204" pitchFamily="34" charset="0"/>
              </a:rPr>
              <a:t>http://www.svengrahn.pp.se/histind/Soyuz1Land/SoyAtti.htm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DCE71-E1D1-4319-91FB-56EB417C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2806" y="6387232"/>
            <a:ext cx="2743200" cy="365125"/>
          </a:xfrm>
        </p:spPr>
        <p:txBody>
          <a:bodyPr/>
          <a:lstStyle/>
          <a:p>
            <a:fld id="{75FDDF3E-90AC-4D99-BA1E-67D21204591A}" type="slidenum">
              <a:rPr lang="en-US" sz="2000" smtClean="0">
                <a:latin typeface="Franklin Gothic Medium Cond" panose="020B0606030402020204" pitchFamily="34" charset="0"/>
              </a:rPr>
              <a:t>2</a:t>
            </a:fld>
            <a:endParaRPr lang="en-US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8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667C-D7F8-445D-92EC-7C8D3C6D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0DE9-DA7B-4984-9896-A8027607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769"/>
            <a:ext cx="10515600" cy="4351338"/>
          </a:xfrm>
        </p:spPr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Primary Objective: Design, code, and implement one dimensional attitude control using reaction wheel</a:t>
            </a:r>
          </a:p>
          <a:p>
            <a:pPr lvl="1"/>
            <a:r>
              <a:rPr lang="en-US" dirty="0">
                <a:latin typeface="Franklin Gothic Medium Cond" panose="020B0606030402020204" pitchFamily="34" charset="0"/>
              </a:rPr>
              <a:t>Goal of ±0.5°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Secondary Objective: Demonstrate control with control moment gyroscope and create platform</a:t>
            </a:r>
            <a:endParaRPr lang="en-US" dirty="0"/>
          </a:p>
        </p:txBody>
      </p:sp>
      <p:pic>
        <p:nvPicPr>
          <p:cNvPr id="4" name="Content Placeholder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747E5FD-3199-4335-B1CB-F9852293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82" y="5428569"/>
            <a:ext cx="992931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BC8BB-FFB1-4074-844A-F4F178FCEF82}"/>
              </a:ext>
            </a:extLst>
          </p:cNvPr>
          <p:cNvPicPr/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79" y="5428569"/>
            <a:ext cx="1359841" cy="1325563"/>
          </a:xfrm>
          <a:prstGeom prst="rect">
            <a:avLst/>
          </a:prstGeom>
        </p:spPr>
      </p:pic>
      <p:pic>
        <p:nvPicPr>
          <p:cNvPr id="2050" name="Picture 2" descr="Reaction wheel - Wikipedia">
            <a:extLst>
              <a:ext uri="{FF2B5EF4-FFF2-40B4-BE49-F238E27FC236}">
                <a16:creationId xmlns:a16="http://schemas.microsoft.com/office/drawing/2014/main" id="{18596C33-AAB2-4E7B-BE7E-4DB2BE28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19970" y="2903732"/>
            <a:ext cx="1871910" cy="38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6FA3DE-41D5-4419-A321-12387B1C6170}"/>
              </a:ext>
            </a:extLst>
          </p:cNvPr>
          <p:cNvSpPr txBox="1"/>
          <p:nvPr/>
        </p:nvSpPr>
        <p:spPr>
          <a:xfrm>
            <a:off x="6467091" y="5781014"/>
            <a:ext cx="2899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Franklin Gothic Medium Cond" panose="020B0606030402020204" pitchFamily="34" charset="0"/>
              </a:rPr>
              <a:t>https://en.wikipedia.org/wiki/Reaction_wheel</a:t>
            </a:r>
          </a:p>
        </p:txBody>
      </p:sp>
      <p:pic>
        <p:nvPicPr>
          <p:cNvPr id="2052" name="Picture 4" descr="Educational Control Products - Control Systems - Control Moment Gyroscope">
            <a:extLst>
              <a:ext uri="{FF2B5EF4-FFF2-40B4-BE49-F238E27FC236}">
                <a16:creationId xmlns:a16="http://schemas.microsoft.com/office/drawing/2014/main" id="{13865672-F68D-4AFE-9A35-0D56466D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39" y="3748561"/>
            <a:ext cx="1974324" cy="21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8DE591-8863-48DB-A718-918D079A05C7}"/>
              </a:ext>
            </a:extLst>
          </p:cNvPr>
          <p:cNvSpPr txBox="1"/>
          <p:nvPr/>
        </p:nvSpPr>
        <p:spPr>
          <a:xfrm>
            <a:off x="2159833" y="5871107"/>
            <a:ext cx="3109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Franklin Gothic Medium Cond" panose="020B0606030402020204" pitchFamily="34" charset="0"/>
              </a:rPr>
              <a:t>http://www.ecpsystems.com/controls_ctrlgyro.htm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E8A3-9A91-4B5B-B664-DE88BFF7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5925" y="6389007"/>
            <a:ext cx="2743200" cy="365125"/>
          </a:xfrm>
        </p:spPr>
        <p:txBody>
          <a:bodyPr/>
          <a:lstStyle/>
          <a:p>
            <a:fld id="{75FDDF3E-90AC-4D99-BA1E-67D21204591A}" type="slidenum">
              <a:rPr lang="en-US" sz="2000" smtClean="0">
                <a:latin typeface="Franklin Gothic Medium Cond" panose="020B0606030402020204" pitchFamily="34" charset="0"/>
              </a:rPr>
              <a:t>3</a:t>
            </a:fld>
            <a:endParaRPr lang="en-US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1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667C-D7F8-445D-92EC-7C8D3C6D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0DE9-DA7B-4984-9896-A8027607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Familiarity with embedded hardware control with Arduino Engineering Kit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Designing and building spacecraft model and control using reaction wheel</a:t>
            </a:r>
          </a:p>
          <a:p>
            <a:endParaRPr lang="en-US" dirty="0"/>
          </a:p>
        </p:txBody>
      </p:sp>
      <p:pic>
        <p:nvPicPr>
          <p:cNvPr id="4" name="Content Placeholder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747E5FD-3199-4335-B1CB-F98522934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82" y="5428569"/>
            <a:ext cx="992931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BC8BB-FFB1-4074-844A-F4F178FCEF82}"/>
              </a:ext>
            </a:extLst>
          </p:cNvPr>
          <p:cNvPicPr/>
          <p:nvPr/>
        </p:nvPicPr>
        <p:blipFill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79" y="5428569"/>
            <a:ext cx="1359841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88DB-5F66-4B9A-8798-5004108DB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851" y="3122788"/>
            <a:ext cx="4124901" cy="2562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CFE1CB-9D6E-4C3B-A413-CCF1B60A35B8}"/>
              </a:ext>
            </a:extLst>
          </p:cNvPr>
          <p:cNvSpPr txBox="1"/>
          <p:nvPr/>
        </p:nvSpPr>
        <p:spPr>
          <a:xfrm>
            <a:off x="1606851" y="5696956"/>
            <a:ext cx="2941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Franklin Gothic Medium Cond" panose="020B0606030402020204" pitchFamily="34" charset="0"/>
              </a:rPr>
              <a:t>https://store.arduino.cc/usa/engineering-kit-r2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7458-0156-4580-943A-31DB9C72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6373" y="6389007"/>
            <a:ext cx="2743200" cy="365125"/>
          </a:xfrm>
        </p:spPr>
        <p:txBody>
          <a:bodyPr/>
          <a:lstStyle/>
          <a:p>
            <a:fld id="{75FDDF3E-90AC-4D99-BA1E-67D21204591A}" type="slidenum">
              <a:rPr lang="en-US" sz="2000" smtClean="0">
                <a:latin typeface="Franklin Gothic Medium Cond" panose="020B0606030402020204" pitchFamily="34" charset="0"/>
              </a:rPr>
              <a:t>4</a:t>
            </a:fld>
            <a:endParaRPr lang="en-US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0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667C-D7F8-445D-92EC-7C8D3C6D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0DE9-DA7B-4984-9896-A8027607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Control law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Model spacecraft  pointing</a:t>
            </a:r>
          </a:p>
        </p:txBody>
      </p:sp>
      <p:pic>
        <p:nvPicPr>
          <p:cNvPr id="4" name="Content Placeholder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747E5FD-3199-4335-B1CB-F9852293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82" y="5428569"/>
            <a:ext cx="992931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BC8BB-FFB1-4074-844A-F4F178FCEF82}"/>
              </a:ext>
            </a:extLst>
          </p:cNvPr>
          <p:cNvPicPr/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79" y="5428569"/>
            <a:ext cx="1359841" cy="13255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80403-F77B-4322-9488-F3628559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4169" y="6379307"/>
            <a:ext cx="2743200" cy="365125"/>
          </a:xfrm>
        </p:spPr>
        <p:txBody>
          <a:bodyPr/>
          <a:lstStyle/>
          <a:p>
            <a:fld id="{75FDDF3E-90AC-4D99-BA1E-67D21204591A}" type="slidenum">
              <a:rPr lang="en-US" sz="2000" smtClean="0">
                <a:latin typeface="Franklin Gothic Medium Cond" panose="020B0606030402020204" pitchFamily="34" charset="0"/>
              </a:rPr>
              <a:t>5</a:t>
            </a:fld>
            <a:endParaRPr lang="en-US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8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D53480A-EB99-4F9C-B8E5-F7193B73F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8" t="24020" r="26888" b="13235"/>
          <a:stretch/>
        </p:blipFill>
        <p:spPr>
          <a:xfrm>
            <a:off x="3815861" y="2795036"/>
            <a:ext cx="4753918" cy="34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3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667C-D7F8-445D-92EC-7C8D3C6D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Significance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0DE9-DA7B-4984-9896-A8027607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Lack of physical models and demonstrations in classes for attitude control</a:t>
            </a:r>
          </a:p>
          <a:p>
            <a:r>
              <a:rPr lang="en-US" dirty="0">
                <a:latin typeface="Franklin Gothic Medium Cond" panose="020B0606030402020204" pitchFamily="34" charset="0"/>
              </a:rPr>
              <a:t>Providing platform for future development</a:t>
            </a:r>
          </a:p>
        </p:txBody>
      </p:sp>
      <p:pic>
        <p:nvPicPr>
          <p:cNvPr id="4" name="Content Placeholder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747E5FD-3199-4335-B1CB-F9852293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82" y="5428569"/>
            <a:ext cx="992931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BC8BB-FFB1-4074-844A-F4F178FCEF82}"/>
              </a:ext>
            </a:extLst>
          </p:cNvPr>
          <p:cNvPicPr/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79" y="5428569"/>
            <a:ext cx="1359841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B7294-F0BF-405C-A7AE-469C625BC7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" t="13909" r="1566" b="7185"/>
          <a:stretch/>
        </p:blipFill>
        <p:spPr>
          <a:xfrm>
            <a:off x="4068147" y="3429000"/>
            <a:ext cx="4945224" cy="274796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B0C7B2-003E-4B0B-9C99-2196553B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3047" y="6389007"/>
            <a:ext cx="2743200" cy="365125"/>
          </a:xfrm>
        </p:spPr>
        <p:txBody>
          <a:bodyPr/>
          <a:lstStyle/>
          <a:p>
            <a:fld id="{75FDDF3E-90AC-4D99-BA1E-67D21204591A}" type="slidenum">
              <a:rPr lang="en-US" sz="2000" smtClean="0">
                <a:latin typeface="Franklin Gothic Medium Cond" panose="020B0606030402020204" pitchFamily="34" charset="0"/>
              </a:rPr>
              <a:t>6</a:t>
            </a:fld>
            <a:endParaRPr lang="en-US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5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F7E7-C112-44AE-B085-2F5324FB6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Franklin Gothic Medium Cond" panose="020B0606030402020204" pitchFamily="34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D0D35-3E28-4139-914F-BCC355144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65D7CC58-8151-4F28-82FD-0F1BD4A6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462" y="5458932"/>
            <a:ext cx="992931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81FF8-AFC5-48A9-929E-E2E354087BAE}"/>
              </a:ext>
            </a:extLst>
          </p:cNvPr>
          <p:cNvPicPr/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159" y="5458932"/>
            <a:ext cx="1359841" cy="13255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4473D-29F3-44EB-9A3D-191C9309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924" y="6419370"/>
            <a:ext cx="2743200" cy="365125"/>
          </a:xfrm>
        </p:spPr>
        <p:txBody>
          <a:bodyPr/>
          <a:lstStyle/>
          <a:p>
            <a:fld id="{75FDDF3E-90AC-4D99-BA1E-67D21204591A}" type="slidenum">
              <a:rPr lang="en-US" sz="2000" smtClean="0">
                <a:latin typeface="Franklin Gothic Medium Cond" panose="020B0606030402020204" pitchFamily="34" charset="0"/>
              </a:rPr>
              <a:t>7</a:t>
            </a:fld>
            <a:endParaRPr lang="en-US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169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Medium Cond</vt:lpstr>
      <vt:lpstr>Office Theme</vt:lpstr>
      <vt:lpstr>Spacecraft Attitude Control Implementation and Development</vt:lpstr>
      <vt:lpstr>Problem Addressed</vt:lpstr>
      <vt:lpstr>Objectives</vt:lpstr>
      <vt:lpstr>Methods</vt:lpstr>
      <vt:lpstr>Results</vt:lpstr>
      <vt:lpstr>Significance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Spacecraft Attitude Control Development and Implementation</dc:title>
  <dc:creator>Robinaugh, Matthew E.</dc:creator>
  <cp:lastModifiedBy>Robinaugh, Matthew E.</cp:lastModifiedBy>
  <cp:revision>15</cp:revision>
  <dcterms:created xsi:type="dcterms:W3CDTF">2021-04-01T21:15:27Z</dcterms:created>
  <dcterms:modified xsi:type="dcterms:W3CDTF">2021-04-02T22:35:00Z</dcterms:modified>
</cp:coreProperties>
</file>